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Lst>
  <p:sldSz cy="6858000" cx="12192000"/>
  <p:notesSz cx="6858000" cy="9144000"/>
  <p:embeddedFontLst>
    <p:embeddedFont>
      <p:font typeface="Nunito SemiBold"/>
      <p:regular r:id="rId11"/>
      <p:bold r:id="rId12"/>
      <p:italic r:id="rId13"/>
      <p:boldItalic r:id="rId14"/>
    </p:embeddedFont>
    <p:embeddedFont>
      <p:font typeface="Nuni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NunitoSemiBold-regular.fntdata"/><Relationship Id="rId10" Type="http://schemas.openxmlformats.org/officeDocument/2006/relationships/slide" Target="slides/slide6.xml"/><Relationship Id="rId13" Type="http://schemas.openxmlformats.org/officeDocument/2006/relationships/font" Target="fonts/NunitoSemiBold-italic.fntdata"/><Relationship Id="rId12" Type="http://schemas.openxmlformats.org/officeDocument/2006/relationships/font" Target="fonts/Nunito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regular.fntdata"/><Relationship Id="rId14" Type="http://schemas.openxmlformats.org/officeDocument/2006/relationships/font" Target="fonts/NunitoSemiBold-boldItalic.fntdata"/><Relationship Id="rId17" Type="http://schemas.openxmlformats.org/officeDocument/2006/relationships/font" Target="fonts/Nunito-italic.fntdata"/><Relationship Id="rId16" Type="http://schemas.openxmlformats.org/officeDocument/2006/relationships/font" Target="fonts/Nunito-bold.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Nunito-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83905ca13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3905ca13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4" name="Google Shape;164;g83905ca13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83905ca131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3905ca131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1" name="Google Shape;171;g83905ca131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83905ca131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3905ca131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7" name="Google Shape;197;g83905ca131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83905ca33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3905ca33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 name="Google Shape;208;g83905ca33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83905ca13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3905ca131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9" name="Google Shape;219;g83905ca131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8" name="Google Shape;228;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20</a:t>
            </a:r>
            <a:r>
              <a:rPr b="0" lang="en-US" sz="1000">
                <a:solidFill>
                  <a:schemeClr val="dk1"/>
                </a:solidFill>
                <a:latin typeface="Nunito"/>
                <a:ea typeface="Nunito"/>
                <a:cs typeface="Nunito"/>
                <a:sym typeface="Nunito"/>
              </a:rPr>
              <a:t>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hyperlink" Target="https://developer.jengaapi.io/docs/callback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mailto:a.morton@kokonetworks.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9"/>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Integration Proposal</a:t>
            </a:r>
            <a:endParaRPr/>
          </a:p>
        </p:txBody>
      </p:sp>
      <p:sp>
        <p:nvSpPr>
          <p:cNvPr id="167" name="Google Shape;167;p19"/>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Allowing Equity customers to take an ecomoto loan for a KOKO cooker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0"/>
          <p:cNvSpPr/>
          <p:nvPr/>
        </p:nvSpPr>
        <p:spPr>
          <a:xfrm>
            <a:off x="7905700" y="3954525"/>
            <a:ext cx="3462000" cy="20742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900"/>
              <a:t>Proposed Technical Integration in Slide 10</a:t>
            </a:r>
            <a:endParaRPr b="1" sz="900"/>
          </a:p>
        </p:txBody>
      </p:sp>
      <p:sp>
        <p:nvSpPr>
          <p:cNvPr id="174" name="Google Shape;174;p20"/>
          <p:cNvSpPr txBox="1"/>
          <p:nvPr/>
        </p:nvSpPr>
        <p:spPr>
          <a:xfrm>
            <a:off x="0" y="1119800"/>
            <a:ext cx="1197000" cy="14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Equity customer decides to buy a KOKO Cooker </a:t>
            </a:r>
            <a:endParaRPr sz="1000">
              <a:latin typeface="Nunito SemiBold"/>
              <a:ea typeface="Nunito SemiBold"/>
              <a:cs typeface="Nunito SemiBold"/>
              <a:sym typeface="Nunito SemiBold"/>
            </a:endParaRPr>
          </a:p>
        </p:txBody>
      </p:sp>
      <p:sp>
        <p:nvSpPr>
          <p:cNvPr id="175" name="Google Shape;175;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High level customer journey</a:t>
            </a:r>
            <a:endParaRPr/>
          </a:p>
        </p:txBody>
      </p:sp>
      <p:sp>
        <p:nvSpPr>
          <p:cNvPr id="176" name="Google Shape;176;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77" name="Google Shape;177;p20"/>
          <p:cNvSpPr/>
          <p:nvPr/>
        </p:nvSpPr>
        <p:spPr>
          <a:xfrm>
            <a:off x="2928831" y="2241010"/>
            <a:ext cx="1434600" cy="908700"/>
          </a:xfrm>
          <a:prstGeom prst="rect">
            <a:avLst/>
          </a:prstGeom>
          <a:solidFill>
            <a:srgbClr val="65D9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Customer opens Equity USSD</a:t>
            </a:r>
            <a:endParaRPr>
              <a:latin typeface="Nunito"/>
              <a:ea typeface="Nunito"/>
              <a:cs typeface="Nunito"/>
              <a:sym typeface="Nunito"/>
            </a:endParaRPr>
          </a:p>
        </p:txBody>
      </p:sp>
      <p:sp>
        <p:nvSpPr>
          <p:cNvPr id="178" name="Google Shape;178;p20"/>
          <p:cNvSpPr/>
          <p:nvPr/>
        </p:nvSpPr>
        <p:spPr>
          <a:xfrm>
            <a:off x="4660652" y="2933720"/>
            <a:ext cx="1434600" cy="908700"/>
          </a:xfrm>
          <a:prstGeom prst="rect">
            <a:avLst/>
          </a:prstGeom>
          <a:solidFill>
            <a:srgbClr val="65D9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Customer navigates through the ecomoto steps</a:t>
            </a:r>
            <a:endParaRPr>
              <a:latin typeface="Nunito"/>
              <a:ea typeface="Nunito"/>
              <a:cs typeface="Nunito"/>
              <a:sym typeface="Nunito"/>
            </a:endParaRPr>
          </a:p>
        </p:txBody>
      </p:sp>
      <p:sp>
        <p:nvSpPr>
          <p:cNvPr id="179" name="Google Shape;179;p20"/>
          <p:cNvSpPr/>
          <p:nvPr/>
        </p:nvSpPr>
        <p:spPr>
          <a:xfrm>
            <a:off x="8124293" y="4319140"/>
            <a:ext cx="1434600" cy="908700"/>
          </a:xfrm>
          <a:prstGeom prst="rect">
            <a:avLst/>
          </a:prstGeom>
          <a:solidFill>
            <a:srgbClr val="65D9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Funds sent to KOKO’s Equity account </a:t>
            </a:r>
            <a:endParaRPr>
              <a:latin typeface="Nunito"/>
              <a:ea typeface="Nunito"/>
              <a:cs typeface="Nunito"/>
              <a:sym typeface="Nunito"/>
            </a:endParaRPr>
          </a:p>
        </p:txBody>
      </p:sp>
      <p:sp>
        <p:nvSpPr>
          <p:cNvPr id="180" name="Google Shape;180;p20"/>
          <p:cNvSpPr/>
          <p:nvPr/>
        </p:nvSpPr>
        <p:spPr>
          <a:xfrm>
            <a:off x="448100" y="1888950"/>
            <a:ext cx="218700" cy="227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a:off x="9856113" y="5011850"/>
            <a:ext cx="1434600" cy="908700"/>
          </a:xfrm>
          <a:prstGeom prst="rect">
            <a:avLst/>
          </a:prstGeom>
          <a:solidFill>
            <a:srgbClr val="65D9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Funds distributed to customer’s KOKO account</a:t>
            </a:r>
            <a:endParaRPr>
              <a:latin typeface="Nunito"/>
              <a:ea typeface="Nunito"/>
              <a:cs typeface="Nunito"/>
              <a:sym typeface="Nunito"/>
            </a:endParaRPr>
          </a:p>
        </p:txBody>
      </p:sp>
      <p:sp>
        <p:nvSpPr>
          <p:cNvPr id="182" name="Google Shape;182;p20"/>
          <p:cNvSpPr/>
          <p:nvPr/>
        </p:nvSpPr>
        <p:spPr>
          <a:xfrm>
            <a:off x="6392472" y="3626430"/>
            <a:ext cx="1434600" cy="908700"/>
          </a:xfrm>
          <a:prstGeom prst="rect">
            <a:avLst/>
          </a:prstGeom>
          <a:solidFill>
            <a:srgbClr val="65D9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Loan granted to customer by Equity</a:t>
            </a:r>
            <a:endParaRPr>
              <a:latin typeface="Nunito"/>
              <a:ea typeface="Nunito"/>
              <a:cs typeface="Nunito"/>
              <a:sym typeface="Nunito"/>
            </a:endParaRPr>
          </a:p>
        </p:txBody>
      </p:sp>
      <p:sp>
        <p:nvSpPr>
          <p:cNvPr id="183" name="Google Shape;183;p20"/>
          <p:cNvSpPr/>
          <p:nvPr/>
        </p:nvSpPr>
        <p:spPr>
          <a:xfrm>
            <a:off x="1197011" y="1548300"/>
            <a:ext cx="1434600" cy="908700"/>
          </a:xfrm>
          <a:prstGeom prst="rect">
            <a:avLst/>
          </a:prstGeom>
          <a:solidFill>
            <a:srgbClr val="65D9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Customer is signed up on myKOKO by Equity Agent</a:t>
            </a:r>
            <a:endParaRPr>
              <a:latin typeface="Nunito"/>
              <a:ea typeface="Nunito"/>
              <a:cs typeface="Nunito"/>
              <a:sym typeface="Nunito"/>
            </a:endParaRPr>
          </a:p>
        </p:txBody>
      </p:sp>
      <p:sp>
        <p:nvSpPr>
          <p:cNvPr id="184" name="Google Shape;184;p20"/>
          <p:cNvSpPr/>
          <p:nvPr/>
        </p:nvSpPr>
        <p:spPr>
          <a:xfrm>
            <a:off x="11637250" y="5857250"/>
            <a:ext cx="218700" cy="227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txBox="1"/>
          <p:nvPr/>
        </p:nvSpPr>
        <p:spPr>
          <a:xfrm>
            <a:off x="10364450" y="6028625"/>
            <a:ext cx="2275800" cy="14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Order is paid - </a:t>
            </a:r>
            <a:endParaRPr sz="1000">
              <a:latin typeface="Nunito SemiBold"/>
              <a:ea typeface="Nunito SemiBold"/>
              <a:cs typeface="Nunito SemiBold"/>
              <a:sym typeface="Nunito SemiBold"/>
            </a:endParaRPr>
          </a:p>
          <a:p>
            <a:pPr indent="0" lvl="0" marL="0" rtl="0" algn="ctr">
              <a:spcBef>
                <a:spcPts val="0"/>
              </a:spcBef>
              <a:spcAft>
                <a:spcPts val="0"/>
              </a:spcAft>
              <a:buNone/>
            </a:pPr>
            <a:r>
              <a:rPr lang="en-US" sz="1000">
                <a:latin typeface="Nunito SemiBold"/>
                <a:ea typeface="Nunito SemiBold"/>
                <a:cs typeface="Nunito SemiBold"/>
                <a:sym typeface="Nunito SemiBold"/>
              </a:rPr>
              <a:t>customer can collect Cooker</a:t>
            </a:r>
            <a:endParaRPr sz="1000">
              <a:latin typeface="Nunito SemiBold"/>
              <a:ea typeface="Nunito SemiBold"/>
              <a:cs typeface="Nunito SemiBold"/>
              <a:sym typeface="Nunito SemiBold"/>
            </a:endParaRPr>
          </a:p>
        </p:txBody>
      </p:sp>
      <p:cxnSp>
        <p:nvCxnSpPr>
          <p:cNvPr id="186" name="Google Shape;186;p20"/>
          <p:cNvCxnSpPr>
            <a:stCxn id="180" idx="6"/>
            <a:endCxn id="183" idx="1"/>
          </p:cNvCxnSpPr>
          <p:nvPr/>
        </p:nvCxnSpPr>
        <p:spPr>
          <a:xfrm>
            <a:off x="666800" y="2002650"/>
            <a:ext cx="530100" cy="0"/>
          </a:xfrm>
          <a:prstGeom prst="straightConnector1">
            <a:avLst/>
          </a:prstGeom>
          <a:noFill/>
          <a:ln cap="flat" cmpd="sng" w="9525">
            <a:solidFill>
              <a:schemeClr val="dk2"/>
            </a:solidFill>
            <a:prstDash val="solid"/>
            <a:round/>
            <a:headEnd len="med" w="med" type="none"/>
            <a:tailEnd len="med" w="med" type="stealth"/>
          </a:ln>
        </p:spPr>
      </p:cxnSp>
      <p:cxnSp>
        <p:nvCxnSpPr>
          <p:cNvPr id="187" name="Google Shape;187;p20"/>
          <p:cNvCxnSpPr>
            <a:stCxn id="183" idx="3"/>
            <a:endCxn id="177" idx="1"/>
          </p:cNvCxnSpPr>
          <p:nvPr/>
        </p:nvCxnSpPr>
        <p:spPr>
          <a:xfrm>
            <a:off x="2631611" y="2002650"/>
            <a:ext cx="297300" cy="692700"/>
          </a:xfrm>
          <a:prstGeom prst="bentConnector3">
            <a:avLst>
              <a:gd fmla="val 49987" name="adj1"/>
            </a:avLst>
          </a:prstGeom>
          <a:noFill/>
          <a:ln cap="flat" cmpd="sng" w="9525">
            <a:solidFill>
              <a:schemeClr val="dk2"/>
            </a:solidFill>
            <a:prstDash val="solid"/>
            <a:round/>
            <a:headEnd len="med" w="med" type="none"/>
            <a:tailEnd len="med" w="med" type="stealth"/>
          </a:ln>
        </p:spPr>
      </p:cxnSp>
      <p:cxnSp>
        <p:nvCxnSpPr>
          <p:cNvPr id="188" name="Google Shape;188;p20"/>
          <p:cNvCxnSpPr>
            <a:stCxn id="177" idx="3"/>
            <a:endCxn id="178" idx="1"/>
          </p:cNvCxnSpPr>
          <p:nvPr/>
        </p:nvCxnSpPr>
        <p:spPr>
          <a:xfrm>
            <a:off x="4363431" y="2695360"/>
            <a:ext cx="297300" cy="692700"/>
          </a:xfrm>
          <a:prstGeom prst="bentConnector3">
            <a:avLst>
              <a:gd fmla="val 49987" name="adj1"/>
            </a:avLst>
          </a:prstGeom>
          <a:noFill/>
          <a:ln cap="flat" cmpd="sng" w="9525">
            <a:solidFill>
              <a:schemeClr val="dk2"/>
            </a:solidFill>
            <a:prstDash val="solid"/>
            <a:round/>
            <a:headEnd len="med" w="med" type="none"/>
            <a:tailEnd len="med" w="med" type="stealth"/>
          </a:ln>
        </p:spPr>
      </p:cxnSp>
      <p:cxnSp>
        <p:nvCxnSpPr>
          <p:cNvPr id="189" name="Google Shape;189;p20"/>
          <p:cNvCxnSpPr>
            <a:stCxn id="178" idx="3"/>
            <a:endCxn id="182" idx="1"/>
          </p:cNvCxnSpPr>
          <p:nvPr/>
        </p:nvCxnSpPr>
        <p:spPr>
          <a:xfrm>
            <a:off x="6095252" y="3388070"/>
            <a:ext cx="297300" cy="692700"/>
          </a:xfrm>
          <a:prstGeom prst="bentConnector3">
            <a:avLst>
              <a:gd fmla="val 49987" name="adj1"/>
            </a:avLst>
          </a:prstGeom>
          <a:noFill/>
          <a:ln cap="flat" cmpd="sng" w="9525">
            <a:solidFill>
              <a:schemeClr val="dk2"/>
            </a:solidFill>
            <a:prstDash val="solid"/>
            <a:round/>
            <a:headEnd len="med" w="med" type="none"/>
            <a:tailEnd len="med" w="med" type="stealth"/>
          </a:ln>
        </p:spPr>
      </p:cxnSp>
      <p:cxnSp>
        <p:nvCxnSpPr>
          <p:cNvPr id="190" name="Google Shape;190;p20"/>
          <p:cNvCxnSpPr>
            <a:stCxn id="182" idx="3"/>
            <a:endCxn id="179" idx="1"/>
          </p:cNvCxnSpPr>
          <p:nvPr/>
        </p:nvCxnSpPr>
        <p:spPr>
          <a:xfrm>
            <a:off x="7827072" y="4080780"/>
            <a:ext cx="297300" cy="692700"/>
          </a:xfrm>
          <a:prstGeom prst="bentConnector3">
            <a:avLst>
              <a:gd fmla="val 49987" name="adj1"/>
            </a:avLst>
          </a:prstGeom>
          <a:noFill/>
          <a:ln cap="flat" cmpd="sng" w="9525">
            <a:solidFill>
              <a:schemeClr val="dk2"/>
            </a:solidFill>
            <a:prstDash val="solid"/>
            <a:round/>
            <a:headEnd len="med" w="med" type="none"/>
            <a:tailEnd len="med" w="med" type="stealth"/>
          </a:ln>
        </p:spPr>
      </p:cxnSp>
      <p:cxnSp>
        <p:nvCxnSpPr>
          <p:cNvPr id="191" name="Google Shape;191;p20"/>
          <p:cNvCxnSpPr>
            <a:stCxn id="179" idx="3"/>
            <a:endCxn id="181" idx="1"/>
          </p:cNvCxnSpPr>
          <p:nvPr/>
        </p:nvCxnSpPr>
        <p:spPr>
          <a:xfrm>
            <a:off x="9558893" y="4773490"/>
            <a:ext cx="297300" cy="692700"/>
          </a:xfrm>
          <a:prstGeom prst="bentConnector3">
            <a:avLst>
              <a:gd fmla="val 49987" name="adj1"/>
            </a:avLst>
          </a:prstGeom>
          <a:noFill/>
          <a:ln cap="flat" cmpd="sng" w="9525">
            <a:solidFill>
              <a:schemeClr val="dk2"/>
            </a:solidFill>
            <a:prstDash val="solid"/>
            <a:round/>
            <a:headEnd len="med" w="med" type="none"/>
            <a:tailEnd len="med" w="med" type="stealth"/>
          </a:ln>
        </p:spPr>
      </p:cxnSp>
      <p:cxnSp>
        <p:nvCxnSpPr>
          <p:cNvPr id="192" name="Google Shape;192;p20"/>
          <p:cNvCxnSpPr>
            <a:stCxn id="181" idx="3"/>
            <a:endCxn id="184" idx="0"/>
          </p:cNvCxnSpPr>
          <p:nvPr/>
        </p:nvCxnSpPr>
        <p:spPr>
          <a:xfrm>
            <a:off x="11290713" y="5466200"/>
            <a:ext cx="456000" cy="391200"/>
          </a:xfrm>
          <a:prstGeom prst="bentConnector2">
            <a:avLst/>
          </a:prstGeom>
          <a:noFill/>
          <a:ln cap="flat" cmpd="sng" w="9525">
            <a:solidFill>
              <a:schemeClr val="dk2"/>
            </a:solidFill>
            <a:prstDash val="solid"/>
            <a:round/>
            <a:headEnd len="med" w="med" type="none"/>
            <a:tailEnd len="med" w="med" type="stealth"/>
          </a:ln>
        </p:spPr>
      </p:cxnSp>
      <p:sp>
        <p:nvSpPr>
          <p:cNvPr id="193" name="Google Shape;193;p20"/>
          <p:cNvSpPr txBox="1"/>
          <p:nvPr/>
        </p:nvSpPr>
        <p:spPr>
          <a:xfrm>
            <a:off x="5435900" y="1059000"/>
            <a:ext cx="6640200" cy="139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latin typeface="Nunito SemiBold"/>
                <a:ea typeface="Nunito SemiBold"/>
                <a:cs typeface="Nunito SemiBold"/>
                <a:sym typeface="Nunito SemiBold"/>
              </a:rPr>
              <a:t>Using the documentation sent by Equity, we have furthered our thinking around how we can enable the Ecomoto loan product for KOKO customers. </a:t>
            </a:r>
            <a:endParaRPr>
              <a:latin typeface="Nunito SemiBold"/>
              <a:ea typeface="Nunito SemiBold"/>
              <a:cs typeface="Nunito SemiBold"/>
              <a:sym typeface="Nunit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21"/>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201" name="Google Shape;201;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02" name="Google Shape;202;p21"/>
          <p:cNvPicPr preferRelativeResize="0"/>
          <p:nvPr/>
        </p:nvPicPr>
        <p:blipFill>
          <a:blip r:embed="rId3">
            <a:alphaModFix/>
          </a:blip>
          <a:stretch>
            <a:fillRect/>
          </a:stretch>
        </p:blipFill>
        <p:spPr>
          <a:xfrm>
            <a:off x="0" y="0"/>
            <a:ext cx="12213952" cy="6857999"/>
          </a:xfrm>
          <a:prstGeom prst="rect">
            <a:avLst/>
          </a:prstGeom>
          <a:noFill/>
          <a:ln>
            <a:noFill/>
          </a:ln>
        </p:spPr>
      </p:pic>
      <p:sp>
        <p:nvSpPr>
          <p:cNvPr id="203" name="Google Shape;203;p21"/>
          <p:cNvSpPr txBox="1"/>
          <p:nvPr/>
        </p:nvSpPr>
        <p:spPr>
          <a:xfrm>
            <a:off x="1618700" y="2793625"/>
            <a:ext cx="1707600" cy="1350900"/>
          </a:xfrm>
          <a:prstGeom prst="rect">
            <a:avLst/>
          </a:prstGeom>
          <a:solidFill>
            <a:srgbClr val="65D9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Nunito SemiBold"/>
                <a:ea typeface="Nunito SemiBold"/>
                <a:cs typeface="Nunito SemiBold"/>
                <a:sym typeface="Nunito SemiBold"/>
              </a:rPr>
              <a:t>Will we receive loan disbursement as a deposit in our Merchant Bank Account ?</a:t>
            </a:r>
            <a:endParaRPr sz="900">
              <a:latin typeface="Nunito SemiBold"/>
              <a:ea typeface="Nunito SemiBold"/>
              <a:cs typeface="Nunito SemiBold"/>
              <a:sym typeface="Nunito SemiBold"/>
            </a:endParaRPr>
          </a:p>
          <a:p>
            <a:pPr indent="0" lvl="0" marL="0" rtl="0" algn="l">
              <a:spcBef>
                <a:spcPts val="0"/>
              </a:spcBef>
              <a:spcAft>
                <a:spcPts val="0"/>
              </a:spcAft>
              <a:buNone/>
            </a:pPr>
            <a:r>
              <a:t/>
            </a:r>
            <a:endParaRPr sz="900">
              <a:latin typeface="Nunito SemiBold"/>
              <a:ea typeface="Nunito SemiBold"/>
              <a:cs typeface="Nunito SemiBold"/>
              <a:sym typeface="Nunito SemiBold"/>
            </a:endParaRPr>
          </a:p>
          <a:p>
            <a:pPr indent="0" lvl="0" marL="0" rtl="0" algn="l">
              <a:spcBef>
                <a:spcPts val="0"/>
              </a:spcBef>
              <a:spcAft>
                <a:spcPts val="0"/>
              </a:spcAft>
              <a:buNone/>
            </a:pPr>
            <a:r>
              <a:rPr lang="en-US" sz="900">
                <a:latin typeface="Nunito SemiBold"/>
                <a:ea typeface="Nunito SemiBold"/>
                <a:cs typeface="Nunito SemiBold"/>
                <a:sym typeface="Nunito SemiBold"/>
              </a:rPr>
              <a:t>Is Eazzy Pay the m-commerce solution for loan disbursements and customer payments?</a:t>
            </a:r>
            <a:endParaRPr sz="900">
              <a:latin typeface="Nunito SemiBold"/>
              <a:ea typeface="Nunito SemiBold"/>
              <a:cs typeface="Nunito SemiBold"/>
              <a:sym typeface="Nunito SemiBold"/>
            </a:endParaRPr>
          </a:p>
        </p:txBody>
      </p:sp>
      <p:sp>
        <p:nvSpPr>
          <p:cNvPr id="204" name="Google Shape;204;p21"/>
          <p:cNvSpPr txBox="1"/>
          <p:nvPr/>
        </p:nvSpPr>
        <p:spPr>
          <a:xfrm>
            <a:off x="8843825" y="2492125"/>
            <a:ext cx="1707600" cy="2520600"/>
          </a:xfrm>
          <a:prstGeom prst="rect">
            <a:avLst/>
          </a:prstGeom>
          <a:solidFill>
            <a:srgbClr val="65D9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Nunito SemiBold"/>
                <a:ea typeface="Nunito SemiBold"/>
                <a:cs typeface="Nunito SemiBold"/>
                <a:sym typeface="Nunito SemiBold"/>
              </a:rPr>
              <a:t>Is the </a:t>
            </a:r>
            <a:r>
              <a:rPr b="1" i="1" lang="en-US" sz="900">
                <a:latin typeface="Nunito"/>
                <a:ea typeface="Nunito"/>
                <a:cs typeface="Nunito"/>
                <a:sym typeface="Nunito"/>
              </a:rPr>
              <a:t>Account Alerts</a:t>
            </a:r>
            <a:r>
              <a:rPr lang="en-US" sz="900">
                <a:latin typeface="Nunito SemiBold"/>
                <a:ea typeface="Nunito SemiBold"/>
                <a:cs typeface="Nunito SemiBold"/>
                <a:sym typeface="Nunito SemiBold"/>
              </a:rPr>
              <a:t> callback notification the best way to inform KOKO systems about an Equity Customer loan disbursement?</a:t>
            </a:r>
            <a:endParaRPr sz="900">
              <a:latin typeface="Nunito SemiBold"/>
              <a:ea typeface="Nunito SemiBold"/>
              <a:cs typeface="Nunito SemiBold"/>
              <a:sym typeface="Nunito SemiBold"/>
            </a:endParaRPr>
          </a:p>
          <a:p>
            <a:pPr indent="0" lvl="0" marL="0" rtl="0" algn="l">
              <a:spcBef>
                <a:spcPts val="0"/>
              </a:spcBef>
              <a:spcAft>
                <a:spcPts val="0"/>
              </a:spcAft>
              <a:buNone/>
            </a:pPr>
            <a:r>
              <a:t/>
            </a:r>
            <a:endParaRPr sz="900">
              <a:latin typeface="Nunito SemiBold"/>
              <a:ea typeface="Nunito SemiBold"/>
              <a:cs typeface="Nunito SemiBold"/>
              <a:sym typeface="Nunito SemiBold"/>
            </a:endParaRPr>
          </a:p>
          <a:p>
            <a:pPr indent="0" lvl="0" marL="0" rtl="0" algn="l">
              <a:spcBef>
                <a:spcPts val="0"/>
              </a:spcBef>
              <a:spcAft>
                <a:spcPts val="0"/>
              </a:spcAft>
              <a:buNone/>
            </a:pPr>
            <a:r>
              <a:rPr lang="en-US" sz="900">
                <a:latin typeface="Nunito SemiBold"/>
                <a:ea typeface="Nunito SemiBold"/>
                <a:cs typeface="Nunito SemiBold"/>
                <a:sym typeface="Nunito SemiBold"/>
              </a:rPr>
              <a:t>reference:</a:t>
            </a:r>
            <a:endParaRPr sz="900">
              <a:latin typeface="Nunito SemiBold"/>
              <a:ea typeface="Nunito SemiBold"/>
              <a:cs typeface="Nunito SemiBold"/>
              <a:sym typeface="Nunito SemiBold"/>
            </a:endParaRPr>
          </a:p>
          <a:p>
            <a:pPr indent="0" lvl="0" marL="0" rtl="0" algn="l">
              <a:spcBef>
                <a:spcPts val="0"/>
              </a:spcBef>
              <a:spcAft>
                <a:spcPts val="0"/>
              </a:spcAft>
              <a:buNone/>
            </a:pPr>
            <a:r>
              <a:rPr lang="en-US" sz="900" u="sng">
                <a:solidFill>
                  <a:schemeClr val="hlink"/>
                </a:solidFill>
                <a:hlinkClick r:id="rId4"/>
              </a:rPr>
              <a:t>https://developer.jengaapi.io/docs/callbacks</a:t>
            </a:r>
            <a:endParaRPr sz="900">
              <a:latin typeface="Nunito SemiBold"/>
              <a:ea typeface="Nunito SemiBold"/>
              <a:cs typeface="Nunito SemiBold"/>
              <a:sym typeface="Nunito SemiBold"/>
            </a:endParaRPr>
          </a:p>
          <a:p>
            <a:pPr indent="0" lvl="0" marL="0" rtl="0" algn="l">
              <a:spcBef>
                <a:spcPts val="0"/>
              </a:spcBef>
              <a:spcAft>
                <a:spcPts val="0"/>
              </a:spcAft>
              <a:buNone/>
            </a:pPr>
            <a:r>
              <a:t/>
            </a:r>
            <a:endParaRPr sz="900">
              <a:latin typeface="Nunito SemiBold"/>
              <a:ea typeface="Nunito SemiBold"/>
              <a:cs typeface="Nunito SemiBold"/>
              <a:sym typeface="Nunito SemiBold"/>
            </a:endParaRPr>
          </a:p>
          <a:p>
            <a:pPr indent="0" lvl="0" marL="0" rtl="0" algn="l">
              <a:spcBef>
                <a:spcPts val="0"/>
              </a:spcBef>
              <a:spcAft>
                <a:spcPts val="0"/>
              </a:spcAft>
              <a:buNone/>
            </a:pPr>
            <a:r>
              <a:rPr lang="en-US" sz="900">
                <a:latin typeface="Nunito SemiBold"/>
                <a:ea typeface="Nunito SemiBold"/>
                <a:cs typeface="Nunito SemiBold"/>
                <a:sym typeface="Nunito SemiBold"/>
              </a:rPr>
              <a:t>If so, can you provide an example of an eco moto loan disbursement notification (all alert callback API fields populated with the data we would receive)</a:t>
            </a:r>
            <a:endParaRPr sz="900">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t/>
            </a:r>
            <a:endParaRPr sz="900">
              <a:latin typeface="Nunito SemiBold"/>
              <a:ea typeface="Nunito SemiBold"/>
              <a:cs typeface="Nunito SemiBold"/>
              <a:sym typeface="Nunito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Integration Proposal</a:t>
            </a:r>
            <a:endParaRPr/>
          </a:p>
        </p:txBody>
      </p:sp>
      <p:sp>
        <p:nvSpPr>
          <p:cNvPr id="211" name="Google Shape;211;p2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12" name="Google Shape;212;p22"/>
          <p:cNvSpPr/>
          <p:nvPr/>
        </p:nvSpPr>
        <p:spPr>
          <a:xfrm>
            <a:off x="316750" y="1721400"/>
            <a:ext cx="3618900" cy="4572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u="sng"/>
              <a:t>Technical Questions</a:t>
            </a:r>
            <a:endParaRPr b="1" u="sng"/>
          </a:p>
          <a:p>
            <a:pPr indent="-317500" lvl="0" marL="457200" rtl="0" algn="l">
              <a:lnSpc>
                <a:spcPct val="120000"/>
              </a:lnSpc>
              <a:spcBef>
                <a:spcPts val="100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Please confirm which API is used to notify us of incoming loan disbursements for customers (see previous slide)? </a:t>
            </a:r>
            <a:endParaRPr>
              <a:solidFill>
                <a:schemeClr val="dk1"/>
              </a:solidFill>
              <a:latin typeface="Nunito"/>
              <a:ea typeface="Nunito"/>
              <a:cs typeface="Nunito"/>
              <a:sym typeface="Nunito"/>
            </a:endParaRPr>
          </a:p>
          <a:p>
            <a:pPr indent="-317500" lvl="0" marL="457200" rtl="0" algn="l">
              <a:lnSpc>
                <a:spcPct val="120000"/>
              </a:lnSpc>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Please confirm information would be passed in the API body for a loan disbursement?</a:t>
            </a:r>
            <a:endParaRPr>
              <a:solidFill>
                <a:schemeClr val="dk1"/>
              </a:solidFill>
              <a:latin typeface="Nunito"/>
              <a:ea typeface="Nunito"/>
              <a:cs typeface="Nunito"/>
              <a:sym typeface="Nunito"/>
            </a:endParaRPr>
          </a:p>
          <a:p>
            <a:pPr indent="-317500" lvl="0" marL="457200" rtl="0" algn="l">
              <a:lnSpc>
                <a:spcPct val="120000"/>
              </a:lnSpc>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What are the prerequisites to get started with this solution? Assuming an equitel mobile money account? Any technical / security requirements? Looking at the Jenga documentation, it appears to be fairly simple to set up a Jenga HQ account but is there anything else we should be aware of?</a:t>
            </a:r>
            <a:endParaRPr/>
          </a:p>
        </p:txBody>
      </p:sp>
      <p:sp>
        <p:nvSpPr>
          <p:cNvPr id="213" name="Google Shape;213;p22"/>
          <p:cNvSpPr/>
          <p:nvPr/>
        </p:nvSpPr>
        <p:spPr>
          <a:xfrm>
            <a:off x="4346225" y="1721400"/>
            <a:ext cx="3618900" cy="4572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u="sng"/>
              <a:t>Commercial Questions</a:t>
            </a:r>
            <a:endParaRPr b="1" u="sng"/>
          </a:p>
          <a:p>
            <a:pPr indent="0" lvl="0" marL="0" rtl="0" algn="l">
              <a:spcBef>
                <a:spcPts val="0"/>
              </a:spcBef>
              <a:spcAft>
                <a:spcPts val="0"/>
              </a:spcAft>
              <a:buNone/>
            </a:pPr>
            <a:r>
              <a:t/>
            </a:r>
            <a:endParaRPr b="1" u="sng"/>
          </a:p>
          <a:p>
            <a:pPr indent="-317500" lvl="0" marL="457200" rtl="0" algn="l">
              <a:lnSpc>
                <a:spcPct val="120000"/>
              </a:lnSpc>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How is money sent to our Equity Bank account for a loan disbursement - Eazzy Pay?</a:t>
            </a:r>
            <a:endParaRPr>
              <a:solidFill>
                <a:schemeClr val="dk1"/>
              </a:solidFill>
              <a:latin typeface="Nunito"/>
              <a:ea typeface="Nunito"/>
              <a:cs typeface="Nunito"/>
              <a:sym typeface="Nunito"/>
            </a:endParaRPr>
          </a:p>
          <a:p>
            <a:pPr indent="-317500" lvl="0" marL="457200" rtl="0" algn="l">
              <a:lnSpc>
                <a:spcPct val="120000"/>
              </a:lnSpc>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If we have an Eazzy Pay Till is it already mapped to the same merchant account so that customer payments can also come through the same channel?</a:t>
            </a:r>
            <a:endParaRPr>
              <a:solidFill>
                <a:schemeClr val="dk1"/>
              </a:solidFill>
              <a:latin typeface="Nunito"/>
              <a:ea typeface="Nunito"/>
              <a:cs typeface="Nunito"/>
              <a:sym typeface="Nunito"/>
            </a:endParaRPr>
          </a:p>
          <a:p>
            <a:pPr indent="-317500" lvl="0" marL="457200" rtl="0" algn="l">
              <a:lnSpc>
                <a:spcPct val="120000"/>
              </a:lnSpc>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Is it free for a customer to send money to an Eazzy Pay till? Is it free for KOKO to receive the customer’s money or are there charges?</a:t>
            </a:r>
            <a:endParaRPr>
              <a:solidFill>
                <a:schemeClr val="dk1"/>
              </a:solidFill>
              <a:latin typeface="Nunito"/>
              <a:ea typeface="Nunito"/>
              <a:cs typeface="Nunito"/>
              <a:sym typeface="Nunito"/>
            </a:endParaRPr>
          </a:p>
          <a:p>
            <a:pPr indent="-317500" lvl="0" marL="457200" rtl="0" algn="l">
              <a:lnSpc>
                <a:spcPct val="120000"/>
              </a:lnSpc>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What is the percentage of partial loans to total loans disbursed via Eco Moto?</a:t>
            </a:r>
            <a:endParaRPr>
              <a:solidFill>
                <a:schemeClr val="dk1"/>
              </a:solidFill>
              <a:latin typeface="Nunito"/>
              <a:ea typeface="Nunito"/>
              <a:cs typeface="Nunito"/>
              <a:sym typeface="Nunito"/>
            </a:endParaRPr>
          </a:p>
        </p:txBody>
      </p:sp>
      <p:sp>
        <p:nvSpPr>
          <p:cNvPr id="214" name="Google Shape;214;p22"/>
          <p:cNvSpPr/>
          <p:nvPr/>
        </p:nvSpPr>
        <p:spPr>
          <a:xfrm>
            <a:off x="8375700" y="1721400"/>
            <a:ext cx="3618900" cy="4572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u="sng"/>
              <a:t>General Questions</a:t>
            </a:r>
            <a:endParaRPr b="1" u="sng"/>
          </a:p>
          <a:p>
            <a:pPr indent="0" lvl="0" marL="0" rtl="0" algn="l">
              <a:spcBef>
                <a:spcPts val="0"/>
              </a:spcBef>
              <a:spcAft>
                <a:spcPts val="0"/>
              </a:spcAft>
              <a:buNone/>
            </a:pPr>
            <a:r>
              <a:t/>
            </a:r>
            <a:endParaRPr b="1" u="sng"/>
          </a:p>
          <a:p>
            <a:pPr indent="-317500" lvl="0" marL="457200" marR="0" rtl="0" algn="l">
              <a:lnSpc>
                <a:spcPct val="120000"/>
              </a:lnSpc>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Is it possible to have a centralized collaboration platform (google sheets, google slides) for easy, nimble, and real time collaboration?</a:t>
            </a:r>
            <a:endParaRPr>
              <a:solidFill>
                <a:schemeClr val="dk1"/>
              </a:solidFill>
              <a:latin typeface="Nunito"/>
              <a:ea typeface="Nunito"/>
              <a:cs typeface="Nunito"/>
              <a:sym typeface="Nunito"/>
            </a:endParaRPr>
          </a:p>
          <a:p>
            <a:pPr indent="-317500" lvl="0" marL="457200" marR="0" rtl="0" algn="l">
              <a:lnSpc>
                <a:spcPct val="120000"/>
              </a:lnSpc>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What is the process for getting set up on the Eco Moto Platform?</a:t>
            </a:r>
            <a:endParaRPr>
              <a:solidFill>
                <a:schemeClr val="dk1"/>
              </a:solidFill>
              <a:latin typeface="Nunito"/>
              <a:ea typeface="Nunito"/>
              <a:cs typeface="Nunito"/>
              <a:sym typeface="Nunito"/>
            </a:endParaRPr>
          </a:p>
          <a:p>
            <a:pPr indent="-317500" lvl="0" marL="457200" marR="0" rtl="0" algn="l">
              <a:lnSpc>
                <a:spcPct val="120000"/>
              </a:lnSpc>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Who is the tech contact person?</a:t>
            </a:r>
            <a:endParaRPr>
              <a:solidFill>
                <a:srgbClr val="222222"/>
              </a:solidFill>
              <a:highlight>
                <a:srgbClr val="FFFFFF"/>
              </a:highlight>
              <a:latin typeface="Nunito"/>
              <a:ea typeface="Nunito"/>
              <a:cs typeface="Nunito"/>
              <a:sym typeface="Nunito"/>
            </a:endParaRPr>
          </a:p>
          <a:p>
            <a:pPr indent="0" lvl="0" marL="0" rtl="0" algn="l">
              <a:spcBef>
                <a:spcPts val="1000"/>
              </a:spcBef>
              <a:spcAft>
                <a:spcPts val="0"/>
              </a:spcAft>
              <a:buNone/>
            </a:pPr>
            <a:r>
              <a:t/>
            </a:r>
            <a:endParaRPr/>
          </a:p>
        </p:txBody>
      </p:sp>
      <p:sp>
        <p:nvSpPr>
          <p:cNvPr id="215" name="Google Shape;215;p22"/>
          <p:cNvSpPr txBox="1"/>
          <p:nvPr/>
        </p:nvSpPr>
        <p:spPr>
          <a:xfrm>
            <a:off x="298350" y="906425"/>
            <a:ext cx="11595300" cy="7839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000"/>
              </a:spcBef>
              <a:spcAft>
                <a:spcPts val="0"/>
              </a:spcAft>
              <a:buClr>
                <a:schemeClr val="dk1"/>
              </a:buClr>
              <a:buSzPts val="1100"/>
              <a:buFont typeface="Arial"/>
              <a:buNone/>
            </a:pPr>
            <a:r>
              <a:rPr lang="en-US">
                <a:solidFill>
                  <a:schemeClr val="dk1"/>
                </a:solidFill>
                <a:latin typeface="Nunito"/>
                <a:ea typeface="Nunito"/>
                <a:cs typeface="Nunito"/>
                <a:sym typeface="Nunito"/>
              </a:rPr>
              <a:t>Looking at the documentation we think it is possible to leverage the Jenga API to receive funds and distribute to individual accounts (see diagram on previous page). Is this integration feasible?</a:t>
            </a:r>
            <a:endParaRPr>
              <a:latin typeface="Nunito SemiBold"/>
              <a:ea typeface="Nunito SemiBold"/>
              <a:cs typeface="Nunito SemiBold"/>
              <a:sym typeface="Nunito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Ecomoto USSD Question</a:t>
            </a:r>
            <a:endParaRPr/>
          </a:p>
        </p:txBody>
      </p:sp>
      <p:sp>
        <p:nvSpPr>
          <p:cNvPr id="222" name="Google Shape;222;p23"/>
          <p:cNvSpPr txBox="1"/>
          <p:nvPr>
            <p:ph idx="1" type="subTitle"/>
          </p:nvPr>
        </p:nvSpPr>
        <p:spPr>
          <a:xfrm>
            <a:off x="8062050" y="2121375"/>
            <a:ext cx="3671100" cy="4062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400"/>
              <a:t>The USSD flow is very easy for customers to follow. Is there any opportunity to add a KOKO specific question to the flow? For example, do you already have a KOKO account?</a:t>
            </a:r>
            <a:endParaRPr sz="1400"/>
          </a:p>
        </p:txBody>
      </p:sp>
      <p:sp>
        <p:nvSpPr>
          <p:cNvPr id="223" name="Google Shape;223;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24" name="Google Shape;224;p23"/>
          <p:cNvPicPr preferRelativeResize="0"/>
          <p:nvPr/>
        </p:nvPicPr>
        <p:blipFill>
          <a:blip r:embed="rId3">
            <a:alphaModFix/>
          </a:blip>
          <a:stretch>
            <a:fillRect/>
          </a:stretch>
        </p:blipFill>
        <p:spPr>
          <a:xfrm>
            <a:off x="254025" y="1703425"/>
            <a:ext cx="7387276" cy="37299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4"/>
          <p:cNvSpPr txBox="1"/>
          <p:nvPr>
            <p:ph idx="1" type="subTitle"/>
          </p:nvPr>
        </p:nvSpPr>
        <p:spPr>
          <a:xfrm>
            <a:off x="6877475" y="2115002"/>
            <a:ext cx="4891200" cy="504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400"/>
              <a:t>Alice Morton | </a:t>
            </a:r>
            <a:r>
              <a:rPr lang="en-US" sz="1400" u="sng">
                <a:solidFill>
                  <a:schemeClr val="hlink"/>
                </a:solidFill>
                <a:hlinkClick r:id="rId3"/>
              </a:rPr>
              <a:t>a.morton@kokonetworks.com</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